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29"/>
  </p:notesMasterIdLst>
  <p:sldIdLst>
    <p:sldId id="256" r:id="rId2"/>
    <p:sldId id="257" r:id="rId3"/>
    <p:sldId id="277" r:id="rId4"/>
    <p:sldId id="278" r:id="rId5"/>
    <p:sldId id="258" r:id="rId6"/>
    <p:sldId id="259" r:id="rId7"/>
    <p:sldId id="260" r:id="rId8"/>
    <p:sldId id="261" r:id="rId9"/>
    <p:sldId id="279" r:id="rId10"/>
    <p:sldId id="280" r:id="rId11"/>
    <p:sldId id="262" r:id="rId12"/>
    <p:sldId id="281" r:id="rId13"/>
    <p:sldId id="282" r:id="rId14"/>
    <p:sldId id="263" r:id="rId15"/>
    <p:sldId id="264" r:id="rId16"/>
    <p:sldId id="265" r:id="rId17"/>
    <p:sldId id="266" r:id="rId18"/>
    <p:sldId id="283" r:id="rId19"/>
    <p:sldId id="276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67" r:id="rId28"/>
  </p:sldIdLst>
  <p:sldSz cx="9144000" cy="6858000" type="screen4x3"/>
  <p:notesSz cx="6797675" cy="992822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4A8F1-A359-4B19-87DD-D10F9864DF7F}" type="datetimeFigureOut">
              <a:rPr lang="cs-CZ" smtClean="0"/>
              <a:pPr/>
              <a:t>4.6.2019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7DD27-B9EB-4E38-8EC9-3BFDA0A5C82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CD39-ABE3-4D55-8411-5386830EC25A}" type="datetime1">
              <a:rPr lang="cs-CZ" smtClean="0"/>
              <a:pPr/>
              <a:t>4.6.2019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FFC335-97E9-457D-B55A-701CD6EA8B0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093F-B545-4220-8BC9-CA91D7DB1C9E}" type="datetime1">
              <a:rPr lang="cs-CZ" smtClean="0"/>
              <a:pPr/>
              <a:t>4.6.2019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1F3A8-58BE-48EF-A235-CD9373A4C4FD}" type="datetime1">
              <a:rPr lang="cs-CZ" smtClean="0"/>
              <a:pPr/>
              <a:t>4.6.2019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37696-D809-4175-BC76-7B075BFCE5E2}" type="datetime1">
              <a:rPr lang="cs-CZ" smtClean="0"/>
              <a:pPr/>
              <a:t>4.6.2019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FFC335-97E9-457D-B55A-701CD6EA8B0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AE023-BC5F-43D3-81DB-7AEB3FDBA984}" type="datetime1">
              <a:rPr lang="cs-CZ" smtClean="0"/>
              <a:pPr/>
              <a:t>4.6.2019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4D5BE-4B3B-41F1-985B-78E5A6013495}" type="datetime1">
              <a:rPr lang="cs-CZ" smtClean="0"/>
              <a:pPr/>
              <a:t>4.6.2019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0FCDE-47A1-45CB-A8BB-48CF9C866D50}" type="datetime1">
              <a:rPr lang="cs-CZ" smtClean="0"/>
              <a:pPr/>
              <a:t>4.6.2019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CFFC335-97E9-457D-B55A-701CD6EA8B0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46DB-C822-4F12-9C2F-9437E216F219}" type="datetime1">
              <a:rPr lang="cs-CZ" smtClean="0"/>
              <a:pPr/>
              <a:t>4.6.2019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769FD-8C7A-4637-BDA1-C28C2415CD82}" type="datetime1">
              <a:rPr lang="cs-CZ" smtClean="0"/>
              <a:pPr/>
              <a:t>4.6.2019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49A1-54E2-4111-8E83-97CBE92A7244}" type="datetime1">
              <a:rPr lang="cs-CZ" smtClean="0"/>
              <a:pPr/>
              <a:t>4.6.2019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46B0-3E97-4AE0-AEAE-8C8FEB4A955A}" type="datetime1">
              <a:rPr lang="cs-CZ" smtClean="0"/>
              <a:pPr/>
              <a:t>4.6.2019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C0D0E7D-CE75-4777-91BD-242D2F00C651}" type="datetime1">
              <a:rPr lang="cs-CZ" smtClean="0"/>
              <a:pPr/>
              <a:t>4.6.2019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CFFC335-97E9-457D-B55A-701CD6EA8B0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Školní poradenské pracoviště</a:t>
            </a:r>
            <a:br>
              <a:rPr lang="cs-CZ" dirty="0" smtClean="0"/>
            </a:br>
            <a:r>
              <a:rPr lang="cs-CZ" dirty="0" smtClean="0"/>
              <a:t>				 5. 6. 2019 Cheb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81000" y="476672"/>
            <a:ext cx="8458200" cy="2664296"/>
          </a:xfrm>
        </p:spPr>
        <p:txBody>
          <a:bodyPr>
            <a:normAutofit/>
          </a:bodyPr>
          <a:lstStyle/>
          <a:p>
            <a:endParaRPr lang="cs-CZ" dirty="0" smtClean="0"/>
          </a:p>
          <a:p>
            <a:r>
              <a:rPr lang="cs-CZ" sz="3600" b="1" dirty="0" smtClean="0">
                <a:solidFill>
                  <a:srgbClr val="0070C0"/>
                </a:solidFill>
              </a:rPr>
              <a:t>Základní škola Kynšperk nad Ohří, </a:t>
            </a:r>
          </a:p>
          <a:p>
            <a:r>
              <a:rPr lang="cs-CZ" sz="2000" b="1" dirty="0" smtClean="0">
                <a:solidFill>
                  <a:srgbClr val="0070C0"/>
                </a:solidFill>
              </a:rPr>
              <a:t>			Mgr. Lenka Hrušková </a:t>
            </a:r>
            <a:r>
              <a:rPr lang="cs-CZ" sz="2000" b="1" dirty="0" err="1" smtClean="0">
                <a:solidFill>
                  <a:srgbClr val="0070C0"/>
                </a:solidFill>
              </a:rPr>
              <a:t>Bursová</a:t>
            </a:r>
            <a:r>
              <a:rPr lang="cs-CZ" sz="2000" b="1" dirty="0" smtClean="0">
                <a:solidFill>
                  <a:srgbClr val="0070C0"/>
                </a:solidFill>
              </a:rPr>
              <a:t>, MBA.,</a:t>
            </a:r>
          </a:p>
          <a:p>
            <a:r>
              <a:rPr lang="cs-CZ" sz="2000" b="1" dirty="0" smtClean="0">
                <a:solidFill>
                  <a:srgbClr val="0070C0"/>
                </a:solidFill>
              </a:rPr>
              <a:t>			ředitelka školy</a:t>
            </a:r>
          </a:p>
          <a:p>
            <a:r>
              <a:rPr lang="cs-CZ" sz="2000" b="1" dirty="0" smtClean="0">
                <a:solidFill>
                  <a:srgbClr val="0070C0"/>
                </a:solidFill>
              </a:rPr>
              <a:t>			Mgr. Petra Kučerová, </a:t>
            </a:r>
          </a:p>
          <a:p>
            <a:r>
              <a:rPr lang="cs-CZ" sz="2000" b="1" dirty="0" smtClean="0">
                <a:solidFill>
                  <a:srgbClr val="0070C0"/>
                </a:solidFill>
              </a:rPr>
              <a:t>			školní speciální pedagog</a:t>
            </a:r>
          </a:p>
          <a:p>
            <a:endParaRPr lang="cs-CZ" b="1" dirty="0">
              <a:solidFill>
                <a:srgbClr val="0070C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Náplň práce ŠP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/>
              <a:t>krizová intervence a zpracování krize pro žáky, pedagogické pracovníky a zákonné zástupce,</a:t>
            </a:r>
          </a:p>
          <a:p>
            <a:r>
              <a:rPr lang="cs-CZ" dirty="0" smtClean="0"/>
              <a:t>prevence školního neúspěchu žáků (náprava, vedení, apod.), </a:t>
            </a:r>
          </a:p>
          <a:p>
            <a:r>
              <a:rPr lang="cs-CZ" dirty="0" smtClean="0"/>
              <a:t>kariérové poradenství u žáků,</a:t>
            </a:r>
          </a:p>
          <a:p>
            <a:r>
              <a:rPr lang="cs-CZ" dirty="0" smtClean="0"/>
              <a:t>techniky a hygiena učení (pro žáky),</a:t>
            </a:r>
          </a:p>
          <a:p>
            <a:r>
              <a:rPr lang="cs-CZ" dirty="0" smtClean="0"/>
              <a:t>skupinová a komunitní práce s žáky,</a:t>
            </a:r>
          </a:p>
          <a:p>
            <a:r>
              <a:rPr lang="cs-CZ" dirty="0" smtClean="0"/>
              <a:t>koordinace preventivní práce ve třídě, programů pro třídy apod., </a:t>
            </a:r>
          </a:p>
          <a:p>
            <a:r>
              <a:rPr lang="cs-CZ" dirty="0" smtClean="0"/>
              <a:t>podpora spolupráce třídy a třídního učitele,</a:t>
            </a:r>
          </a:p>
          <a:p>
            <a:r>
              <a:rPr lang="cs-CZ" dirty="0" smtClean="0"/>
              <a:t>individuální konzultace pro pedagogické pracovníky v oblasti výchovy a vzdělávání,</a:t>
            </a:r>
          </a:p>
          <a:p>
            <a:r>
              <a:rPr lang="cs-CZ" dirty="0" smtClean="0"/>
              <a:t>konzultace se zákonnými zástupci při výukových a výchovných problémech dětí,</a:t>
            </a:r>
          </a:p>
          <a:p>
            <a:r>
              <a:rPr lang="cs-CZ" dirty="0" smtClean="0"/>
              <a:t>pomoc při řešení multikulturní problematiky ve školním prostředí,</a:t>
            </a:r>
          </a:p>
          <a:p>
            <a:r>
              <a:rPr lang="cs-CZ" dirty="0" smtClean="0"/>
              <a:t>metodická práce a vzdělávací činnost.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10</a:t>
            </a:fld>
            <a:endParaRPr lang="cs-CZ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Školní speciální pedagog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Magisterský studijní program v oblasti pedagogických věd se zaměřením na speciální pedagogiku, nebo na pedagogiku předškolního věku.</a:t>
            </a:r>
          </a:p>
          <a:p>
            <a:r>
              <a:rPr lang="cs-CZ" sz="2800" dirty="0" smtClean="0"/>
              <a:t>Rozšíření odborné kvalifikace, které uskutečňuje vysoká škola.</a:t>
            </a:r>
          </a:p>
          <a:p>
            <a:r>
              <a:rPr lang="cs-CZ" sz="2800" dirty="0" smtClean="0"/>
              <a:t>Magisterský program v oblasti speciální pedagogiky.</a:t>
            </a:r>
          </a:p>
          <a:p>
            <a:r>
              <a:rPr lang="cs-CZ" sz="2800" dirty="0" smtClean="0"/>
              <a:t>Standardní činnosti školního speciálního pedagoga upravuje příloha č. 3 k vyhlášce č. 72/2005 Sb.</a:t>
            </a:r>
          </a:p>
          <a:p>
            <a:endParaRPr lang="cs-CZ" sz="2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11</a:t>
            </a:fld>
            <a:endParaRPr lang="cs-CZ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Náplň práce ŠSP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cs-CZ" b="1" dirty="0" smtClean="0"/>
              <a:t>Depistážní činnosti</a:t>
            </a:r>
            <a:endParaRPr lang="cs-CZ" dirty="0" smtClean="0"/>
          </a:p>
          <a:p>
            <a:pPr>
              <a:lnSpc>
                <a:spcPct val="120000"/>
              </a:lnSpc>
            </a:pPr>
            <a:r>
              <a:rPr lang="cs-CZ" dirty="0" smtClean="0"/>
              <a:t>vyhledávání žáků se speciálními vzdělávacími potřebami a jejich zařazení do speciálně pedagogické péče.   </a:t>
            </a:r>
          </a:p>
          <a:p>
            <a:pPr>
              <a:lnSpc>
                <a:spcPct val="120000"/>
              </a:lnSpc>
              <a:buNone/>
            </a:pPr>
            <a:r>
              <a:rPr lang="cs-CZ" b="1" dirty="0" smtClean="0"/>
              <a:t>Diagnostické a intervenční činnosti</a:t>
            </a:r>
            <a:endParaRPr lang="cs-CZ" dirty="0" smtClean="0"/>
          </a:p>
          <a:p>
            <a:pPr>
              <a:lnSpc>
                <a:spcPct val="120000"/>
              </a:lnSpc>
            </a:pPr>
            <a:r>
              <a:rPr lang="cs-CZ" dirty="0" smtClean="0"/>
              <a:t>diagnostika speciálních vzdělávacích potřeb žáka (shromažďování údajů o žákovi, včetně anamnézy osobní    a rodinné), analýza získaných údajů a jejich vyhodnocení,</a:t>
            </a:r>
          </a:p>
          <a:p>
            <a:pPr>
              <a:lnSpc>
                <a:spcPct val="120000"/>
              </a:lnSpc>
            </a:pPr>
            <a:r>
              <a:rPr lang="cs-CZ" dirty="0" smtClean="0"/>
              <a:t>vytyčení hlavních problémů žáka, stanovení podpory v rámci školy a mimo ni (druh, rozsah, frekvenci, trvání  intervenčních činností),</a:t>
            </a:r>
          </a:p>
          <a:p>
            <a:pPr>
              <a:lnSpc>
                <a:spcPct val="120000"/>
              </a:lnSpc>
            </a:pPr>
            <a:r>
              <a:rPr lang="cs-CZ" dirty="0" smtClean="0"/>
              <a:t>realizace intervenčních činností, tj. provádění nebo zajištění krátkodobé i dlouhodobé individuální nebo skupinové práce se žákem (žáky) – reedukace, kompenzace, stimulace,</a:t>
            </a:r>
          </a:p>
          <a:p>
            <a:pPr lvl="0">
              <a:lnSpc>
                <a:spcPct val="120000"/>
              </a:lnSpc>
            </a:pPr>
            <a:r>
              <a:rPr lang="cs-CZ" dirty="0" smtClean="0"/>
              <a:t>participace na vytvoření individuálního vzdělávacího plánu ( v kooperaci s třídním učitelem, </a:t>
            </a:r>
          </a:p>
          <a:p>
            <a:pPr lvl="0">
              <a:lnSpc>
                <a:spcPct val="120000"/>
              </a:lnSpc>
              <a:buNone/>
            </a:pPr>
            <a:r>
              <a:rPr lang="cs-CZ" dirty="0" smtClean="0"/>
              <a:t>	s vedením školy, se zákonnými zástupci žáka, se žákem a s ostatními partnery podpůrného týmu uvnitř a vně školy),</a:t>
            </a:r>
          </a:p>
          <a:p>
            <a:pPr lvl="0">
              <a:lnSpc>
                <a:spcPct val="120000"/>
              </a:lnSpc>
            </a:pPr>
            <a:r>
              <a:rPr lang="cs-CZ" dirty="0" smtClean="0"/>
              <a:t>průběžné vyhodnocování účinnosti navržených opatření, dle potřeby navržení a realizace úprav,</a:t>
            </a:r>
          </a:p>
          <a:p>
            <a:pPr lvl="0">
              <a:lnSpc>
                <a:spcPct val="120000"/>
              </a:lnSpc>
            </a:pPr>
            <a:r>
              <a:rPr lang="cs-CZ" dirty="0" smtClean="0"/>
              <a:t>úpravy školního prostředí, zajištění speciálních pomůcek a didaktických materiálů,</a:t>
            </a:r>
          </a:p>
          <a:p>
            <a:pPr lvl="0">
              <a:lnSpc>
                <a:spcPct val="120000"/>
              </a:lnSpc>
            </a:pPr>
            <a:r>
              <a:rPr lang="cs-CZ" dirty="0" smtClean="0"/>
              <a:t>zabezpečení průběžné komunikace a kontaktů s rodinou žáka (se zákonným zástupcem),</a:t>
            </a:r>
          </a:p>
          <a:p>
            <a:pPr>
              <a:lnSpc>
                <a:spcPct val="120000"/>
              </a:lnSpc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12</a:t>
            </a:fld>
            <a:endParaRPr lang="cs-CZ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Náplň práce ŠSP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>
              <a:lnSpc>
                <a:spcPct val="120000"/>
              </a:lnSpc>
            </a:pPr>
            <a:r>
              <a:rPr lang="cs-CZ" dirty="0" smtClean="0"/>
              <a:t>speciálně pedagogické poradenské intervence a služby pro žáky, zákonné zástupce a pedagogy školy,</a:t>
            </a:r>
          </a:p>
          <a:p>
            <a:pPr lvl="0">
              <a:lnSpc>
                <a:spcPct val="120000"/>
              </a:lnSpc>
            </a:pPr>
            <a:r>
              <a:rPr lang="cs-CZ" dirty="0" smtClean="0"/>
              <a:t>participace na kariérovém poradenství-volba vzdělávací cesty žáka-individuální provázení žáka,</a:t>
            </a:r>
          </a:p>
          <a:p>
            <a:pPr lvl="0">
              <a:lnSpc>
                <a:spcPct val="120000"/>
              </a:lnSpc>
            </a:pPr>
            <a:r>
              <a:rPr lang="cs-CZ" dirty="0" smtClean="0"/>
              <a:t>konzultace s pracovníky specializovaných poradenských a dalších pracovišť.</a:t>
            </a:r>
          </a:p>
          <a:p>
            <a:pPr>
              <a:lnSpc>
                <a:spcPct val="120000"/>
              </a:lnSpc>
              <a:buNone/>
            </a:pPr>
            <a:endParaRPr lang="cs-CZ" b="1" dirty="0" smtClean="0"/>
          </a:p>
          <a:p>
            <a:pPr>
              <a:lnSpc>
                <a:spcPct val="120000"/>
              </a:lnSpc>
              <a:buNone/>
            </a:pPr>
            <a:r>
              <a:rPr lang="cs-CZ" b="1" dirty="0" smtClean="0"/>
              <a:t>Metodické a koordinační činnosti</a:t>
            </a:r>
            <a:endParaRPr lang="cs-CZ" dirty="0" smtClean="0"/>
          </a:p>
          <a:p>
            <a:pPr lvl="0">
              <a:lnSpc>
                <a:spcPct val="120000"/>
              </a:lnSpc>
            </a:pPr>
            <a:r>
              <a:rPr lang="cs-CZ" dirty="0" smtClean="0"/>
              <a:t>příprava a průběžná úprava podmínek žáky se speciálními vzdělávacími potřebami ve škole - koordinace speciálně pedagogických poradenských služeb na škole,</a:t>
            </a:r>
          </a:p>
          <a:p>
            <a:pPr lvl="0">
              <a:lnSpc>
                <a:spcPct val="120000"/>
              </a:lnSpc>
            </a:pPr>
            <a:r>
              <a:rPr lang="cs-CZ" dirty="0" smtClean="0"/>
              <a:t>kooperace se školskými poradenskými zařízeními a s dalšími institucemi a odbornými pracovníky ve prospěch žáka se speciálními vzdělávacími potřebami,</a:t>
            </a:r>
          </a:p>
          <a:p>
            <a:pPr lvl="0">
              <a:lnSpc>
                <a:spcPct val="120000"/>
              </a:lnSpc>
            </a:pPr>
            <a:r>
              <a:rPr lang="cs-CZ" dirty="0" smtClean="0"/>
              <a:t>participace na vytváření vzdělávacích plánů a programů školy s cílem rozšíření služeb a zkvalitnění péče o žáky se speciálními vzdělávacími potřebami,</a:t>
            </a:r>
          </a:p>
          <a:p>
            <a:pPr lvl="0">
              <a:lnSpc>
                <a:spcPct val="120000"/>
              </a:lnSpc>
            </a:pPr>
            <a:r>
              <a:rPr lang="cs-CZ" dirty="0" smtClean="0"/>
              <a:t>metodické činnosti pro pedagogy školy-specifika výuky a možnosti žáků dle druhu a stupně zdravotního postižení, návrhy metod a forem práce se žáky - jejich zavádění do výuky, instruktáže využívání speciálních pomůcek a didaktických materiálů.</a:t>
            </a:r>
          </a:p>
          <a:p>
            <a:pPr lvl="0">
              <a:lnSpc>
                <a:spcPct val="120000"/>
              </a:lnSpc>
            </a:pPr>
            <a:r>
              <a:rPr lang="cs-CZ" dirty="0" smtClean="0"/>
              <a:t>koordinace a metodické vedení asistentů pedagoga ve škole.</a:t>
            </a:r>
          </a:p>
          <a:p>
            <a:pPr>
              <a:lnSpc>
                <a:spcPct val="120000"/>
              </a:lnSpc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13</a:t>
            </a:fld>
            <a:endParaRPr lang="cs-CZ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Poradenské </a:t>
            </a:r>
            <a:r>
              <a:rPr lang="cs-CZ" smtClean="0"/>
              <a:t>služby Ve </a:t>
            </a:r>
            <a:r>
              <a:rPr lang="cs-CZ" dirty="0" smtClean="0"/>
              <a:t>škole: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AutoNum type="arabicPeriod"/>
            </a:pPr>
            <a:r>
              <a:rPr lang="cs-CZ" sz="2800" dirty="0" smtClean="0"/>
              <a:t>Poskytování podpůrných opatření pro žáky  SVP.</a:t>
            </a:r>
          </a:p>
          <a:p>
            <a:pPr marL="514350" indent="-514350">
              <a:buAutoNum type="arabicPeriod"/>
            </a:pPr>
            <a:r>
              <a:rPr lang="cs-CZ" sz="2800" dirty="0" smtClean="0"/>
              <a:t>Sledování a vyhodnocování účinnosti zvolených podpůrných opatření.</a:t>
            </a:r>
          </a:p>
          <a:p>
            <a:pPr marL="514350" indent="-514350">
              <a:buAutoNum type="arabicPeriod"/>
            </a:pPr>
            <a:r>
              <a:rPr lang="cs-CZ" sz="2800" dirty="0" smtClean="0"/>
              <a:t>Prevence školní neúspěšnosti.</a:t>
            </a:r>
          </a:p>
          <a:p>
            <a:pPr marL="514350" indent="-514350">
              <a:buAutoNum type="arabicPeriod"/>
            </a:pPr>
            <a:r>
              <a:rPr lang="cs-CZ" sz="2800" dirty="0" smtClean="0"/>
              <a:t>Kariérové poradenství.</a:t>
            </a:r>
          </a:p>
          <a:p>
            <a:pPr marL="514350" indent="-514350">
              <a:buAutoNum type="arabicPeriod"/>
            </a:pPr>
            <a:r>
              <a:rPr lang="cs-CZ" sz="2800" dirty="0" smtClean="0"/>
              <a:t>Podpora vzdělávání a sociálního začleňování žáků z odlišného kulturního prostředí.</a:t>
            </a:r>
          </a:p>
          <a:p>
            <a:pPr marL="514350" indent="-514350">
              <a:buAutoNum type="arabicPeriod"/>
            </a:pPr>
            <a:r>
              <a:rPr lang="cs-CZ" sz="2800" dirty="0" smtClean="0"/>
              <a:t>Podpora vzdělávání žáků nadaných a mimořádně nadaných.</a:t>
            </a:r>
          </a:p>
          <a:p>
            <a:pPr marL="514350" indent="-514350">
              <a:buAutoNum type="arabicPeriod"/>
            </a:pPr>
            <a:r>
              <a:rPr lang="cs-CZ" sz="2800" dirty="0" smtClean="0"/>
              <a:t>Průběžná a dlouhodobá péče o žáky s výchovnými či vzdělávacími obtížemi</a:t>
            </a:r>
          </a:p>
          <a:p>
            <a:pPr marL="514350" indent="-514350">
              <a:buAutoNum type="arabicPeriod"/>
            </a:pPr>
            <a:r>
              <a:rPr lang="cs-CZ" sz="2800" dirty="0" smtClean="0"/>
              <a:t>Intervence při aktuálních problémech u jednotlivých žáků či kolektivů tříd.</a:t>
            </a:r>
          </a:p>
          <a:p>
            <a:pPr marL="514350" indent="-514350">
              <a:buAutoNum type="arabicPeriod"/>
            </a:pPr>
            <a:r>
              <a:rPr lang="cs-CZ" sz="2800" dirty="0" smtClean="0"/>
              <a:t>Prevence rizikového chování.</a:t>
            </a:r>
          </a:p>
          <a:p>
            <a:pPr marL="514350" indent="-514350">
              <a:buAutoNum type="arabicPeriod"/>
            </a:pPr>
            <a:r>
              <a:rPr lang="cs-CZ" sz="2800" dirty="0" smtClean="0"/>
              <a:t>Metodická podpora učitelům a asistentům pedagoga.</a:t>
            </a:r>
          </a:p>
          <a:p>
            <a:pPr marL="514350" indent="-514350">
              <a:buAutoNum type="arabicPeriod"/>
            </a:pPr>
            <a:r>
              <a:rPr lang="cs-CZ" sz="2800" dirty="0" smtClean="0"/>
              <a:t>Komunikace se zákonnými zástupci.</a:t>
            </a:r>
          </a:p>
          <a:p>
            <a:pPr marL="514350" indent="-514350">
              <a:buAutoNum type="arabicPeriod"/>
            </a:pPr>
            <a:r>
              <a:rPr lang="cs-CZ" sz="2800" dirty="0" smtClean="0"/>
              <a:t>Komunikace se ŠPZ a dalšími subjekty.</a:t>
            </a:r>
          </a:p>
          <a:p>
            <a:pPr marL="514350" indent="-514350">
              <a:buAutoNum type="arabicPeriod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14</a:t>
            </a:fld>
            <a:endParaRPr lang="cs-CZ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Oblast nadání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smtClean="0"/>
              <a:t>vytipování</a:t>
            </a:r>
          </a:p>
          <a:p>
            <a:r>
              <a:rPr lang="cs-CZ" dirty="0" smtClean="0"/>
              <a:t>depistáž </a:t>
            </a:r>
          </a:p>
          <a:p>
            <a:r>
              <a:rPr lang="cs-CZ" dirty="0" smtClean="0"/>
              <a:t>diagnostika</a:t>
            </a:r>
          </a:p>
          <a:p>
            <a:r>
              <a:rPr lang="cs-CZ" dirty="0" smtClean="0"/>
              <a:t>individuální nebo skupinová péče</a:t>
            </a:r>
          </a:p>
          <a:p>
            <a:r>
              <a:rPr lang="cs-CZ" dirty="0" smtClean="0"/>
              <a:t>soutěže </a:t>
            </a:r>
          </a:p>
          <a:p>
            <a:r>
              <a:rPr lang="cs-CZ" dirty="0" smtClean="0"/>
              <a:t>výběr vhodných pomůcek, materiálů, technik práce</a:t>
            </a:r>
          </a:p>
          <a:p>
            <a:r>
              <a:rPr lang="cs-CZ" dirty="0" smtClean="0"/>
              <a:t>metodické vedení pedagogických pracovníků</a:t>
            </a:r>
          </a:p>
          <a:p>
            <a:r>
              <a:rPr lang="cs-CZ" dirty="0" smtClean="0"/>
              <a:t>konzultace se ZZ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15</a:t>
            </a:fld>
            <a:endParaRPr lang="cs-CZ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Žáci se </a:t>
            </a:r>
            <a:r>
              <a:rPr lang="cs-CZ" dirty="0" err="1" smtClean="0"/>
              <a:t>svp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Depistáž, SPU, SPUCH</a:t>
            </a:r>
          </a:p>
          <a:p>
            <a:r>
              <a:rPr lang="cs-CZ" dirty="0" smtClean="0"/>
              <a:t>Diagnostika</a:t>
            </a:r>
          </a:p>
          <a:p>
            <a:r>
              <a:rPr lang="cs-CZ" dirty="0" smtClean="0"/>
              <a:t>Intervence</a:t>
            </a:r>
          </a:p>
          <a:p>
            <a:r>
              <a:rPr lang="cs-CZ" dirty="0" smtClean="0"/>
              <a:t>Reedukace</a:t>
            </a:r>
          </a:p>
          <a:p>
            <a:r>
              <a:rPr lang="cs-CZ" dirty="0" smtClean="0"/>
              <a:t>Práce se třídou</a:t>
            </a:r>
          </a:p>
          <a:p>
            <a:r>
              <a:rPr lang="cs-CZ" dirty="0" smtClean="0"/>
              <a:t>Metodické schůzky s AP – individuální, skupinové</a:t>
            </a:r>
          </a:p>
          <a:p>
            <a:r>
              <a:rPr lang="cs-CZ" dirty="0" smtClean="0"/>
              <a:t>Práce se třídním kolektivem</a:t>
            </a:r>
          </a:p>
          <a:p>
            <a:r>
              <a:rPr lang="cs-CZ" dirty="0" smtClean="0"/>
              <a:t>Stimulační skupiny – předškoláci, talentovaní, nadaní, …</a:t>
            </a:r>
          </a:p>
          <a:p>
            <a:r>
              <a:rPr lang="cs-CZ" dirty="0" smtClean="0"/>
              <a:t>Práce se žáky ohroženými školním neúspěchem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16</a:t>
            </a:fld>
            <a:endParaRPr lang="cs-CZ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Pomůcky a pracovní materiály: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cs-CZ" sz="2800" dirty="0" smtClean="0"/>
              <a:t>Práce s pomůckami, jejich výběr, vhodnost využití</a:t>
            </a:r>
          </a:p>
          <a:p>
            <a:pPr marL="514350" indent="-514350">
              <a:buAutoNum type="arabicPeriod"/>
            </a:pPr>
            <a:r>
              <a:rPr lang="cs-CZ" dirty="0" smtClean="0"/>
              <a:t>Rozvoj percepcí</a:t>
            </a:r>
          </a:p>
          <a:p>
            <a:pPr marL="514350" indent="-514350">
              <a:buAutoNum type="arabicPeriod"/>
            </a:pPr>
            <a:r>
              <a:rPr lang="cs-CZ" dirty="0" smtClean="0"/>
              <a:t>Rozvoj nadání</a:t>
            </a:r>
          </a:p>
          <a:p>
            <a:pPr marL="514350" indent="-514350">
              <a:buAutoNum type="arabicPeriod"/>
            </a:pPr>
            <a:r>
              <a:rPr lang="cs-CZ" dirty="0" smtClean="0"/>
              <a:t>Logika, paměť</a:t>
            </a:r>
          </a:p>
          <a:p>
            <a:pPr marL="514350" indent="-514350">
              <a:buAutoNum type="arabicPeriod"/>
            </a:pPr>
            <a:r>
              <a:rPr lang="cs-CZ" dirty="0" smtClean="0"/>
              <a:t>Reedukace SPU</a:t>
            </a:r>
          </a:p>
          <a:p>
            <a:pPr marL="514350" indent="-514350">
              <a:buAutoNum type="arabicPeriod"/>
            </a:pPr>
            <a:r>
              <a:rPr lang="cs-CZ" dirty="0" smtClean="0"/>
              <a:t>GFM</a:t>
            </a:r>
          </a:p>
          <a:p>
            <a:pPr marL="514350" indent="-514350">
              <a:buAutoNum type="arabicPeriod"/>
            </a:pPr>
            <a:r>
              <a:rPr lang="cs-CZ" dirty="0" smtClean="0"/>
              <a:t>Další …….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17</a:t>
            </a:fld>
            <a:endParaRPr lang="cs-CZ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Srpen 2017 dosud …..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sz="2400" dirty="0" smtClean="0"/>
              <a:t>Pracovna školního speciálního pedagoga … vývoj ….</a:t>
            </a:r>
            <a:endParaRPr lang="cs-CZ" sz="24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18</a:t>
            </a:fld>
            <a:endParaRPr lang="cs-CZ"/>
          </a:p>
        </p:txBody>
      </p:sp>
      <p:pic>
        <p:nvPicPr>
          <p:cNvPr id="5" name="Obrázek 4" descr="IMG_20170831_1701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2204864"/>
            <a:ext cx="3435829" cy="2576872"/>
          </a:xfrm>
          <a:prstGeom prst="rect">
            <a:avLst/>
          </a:prstGeom>
        </p:spPr>
      </p:pic>
      <p:pic>
        <p:nvPicPr>
          <p:cNvPr id="6" name="Obrázek 5" descr="IMG_20170831_1701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3429000"/>
            <a:ext cx="3435829" cy="2576872"/>
          </a:xfrm>
          <a:prstGeom prst="rect">
            <a:avLst/>
          </a:prstGeom>
        </p:spPr>
      </p:pic>
      <p:pic>
        <p:nvPicPr>
          <p:cNvPr id="7" name="Obrázek 6" descr="IMG_20170913_1258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2348880"/>
            <a:ext cx="1932654" cy="257687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IMG_20170913_1259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32656"/>
            <a:ext cx="4896544" cy="3672408"/>
          </a:xfrm>
          <a:prstGeom prst="rect">
            <a:avLst/>
          </a:prstGeom>
        </p:spPr>
      </p:pic>
      <p:pic>
        <p:nvPicPr>
          <p:cNvPr id="3" name="Obrázek 2" descr="IMG_20180521_1358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2492896"/>
            <a:ext cx="5220072" cy="3915054"/>
          </a:xfrm>
          <a:prstGeom prst="rect">
            <a:avLst/>
          </a:prstGeo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19</a:t>
            </a:fld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Zřízení školního poradenského pracoviště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endParaRPr lang="cs-CZ" dirty="0" smtClean="0"/>
          </a:p>
          <a:p>
            <a:pPr algn="just"/>
            <a:endParaRPr lang="cs-CZ" dirty="0" smtClean="0"/>
          </a:p>
          <a:p>
            <a:pPr algn="just"/>
            <a:r>
              <a:rPr lang="cs-CZ" dirty="0" smtClean="0"/>
              <a:t>Upravuje vyhláška č. 27/2016 Sb., o vzdělávání žáků se speciálními vzdělávacími potřebami a žáků nadaných.</a:t>
            </a:r>
          </a:p>
          <a:p>
            <a:pPr algn="just"/>
            <a:r>
              <a:rPr lang="cs-CZ" dirty="0" smtClean="0"/>
              <a:t>Vyhláška č. 72/2005 Sb., o poskytování poradenských služeb ve školách a školských poradenských zařízeních, ve znění pozdějších předpisů.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IMG_20180521_1356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260648"/>
            <a:ext cx="3725856" cy="2794392"/>
          </a:xfrm>
          <a:prstGeom prst="rect">
            <a:avLst/>
          </a:prstGeom>
        </p:spPr>
      </p:pic>
      <p:pic>
        <p:nvPicPr>
          <p:cNvPr id="3" name="Obrázek 2" descr="IMG_20180521_1356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429000"/>
            <a:ext cx="3725856" cy="2794392"/>
          </a:xfrm>
          <a:prstGeom prst="rect">
            <a:avLst/>
          </a:prstGeom>
        </p:spPr>
      </p:pic>
      <p:pic>
        <p:nvPicPr>
          <p:cNvPr id="4" name="Obrázek 3" descr="IMG_20180521_1356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260648"/>
            <a:ext cx="3725856" cy="2794392"/>
          </a:xfrm>
          <a:prstGeom prst="rect">
            <a:avLst/>
          </a:prstGeom>
        </p:spPr>
      </p:pic>
      <p:pic>
        <p:nvPicPr>
          <p:cNvPr id="5" name="Obrázek 4" descr="IMG_20180521_1357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3429000"/>
            <a:ext cx="3725856" cy="2794392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20</a:t>
            </a:fld>
            <a:endParaRPr lang="cs-CZ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IMG_20180521_1357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4416491" cy="3312368"/>
          </a:xfrm>
          <a:prstGeom prst="rect">
            <a:avLst/>
          </a:prstGeom>
        </p:spPr>
      </p:pic>
      <p:pic>
        <p:nvPicPr>
          <p:cNvPr id="3" name="Obrázek 2" descr="IMG_20180521_1358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16632"/>
            <a:ext cx="4416491" cy="3312368"/>
          </a:xfrm>
          <a:prstGeom prst="rect">
            <a:avLst/>
          </a:prstGeom>
        </p:spPr>
      </p:pic>
      <p:pic>
        <p:nvPicPr>
          <p:cNvPr id="4" name="Obrázek 3" descr="IMG_20180917_0958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429000"/>
            <a:ext cx="4416491" cy="3312368"/>
          </a:xfrm>
          <a:prstGeom prst="rect">
            <a:avLst/>
          </a:prstGeom>
        </p:spPr>
      </p:pic>
      <p:pic>
        <p:nvPicPr>
          <p:cNvPr id="5" name="Obrázek 4" descr="IMG_20180917_0959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3429000"/>
            <a:ext cx="4416491" cy="3312368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21</a:t>
            </a:fld>
            <a:endParaRPr lang="cs-CZ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IMG_20180917_0959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4104456" cy="3078342"/>
          </a:xfrm>
          <a:prstGeom prst="rect">
            <a:avLst/>
          </a:prstGeom>
        </p:spPr>
      </p:pic>
      <p:pic>
        <p:nvPicPr>
          <p:cNvPr id="3" name="Obrázek 2" descr="IMG_20180917_0959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4293096"/>
            <a:ext cx="2571750" cy="2420888"/>
          </a:xfrm>
          <a:prstGeom prst="rect">
            <a:avLst/>
          </a:prstGeom>
        </p:spPr>
      </p:pic>
      <p:pic>
        <p:nvPicPr>
          <p:cNvPr id="4" name="Obrázek 3" descr="IMG_20180917_0959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88640"/>
            <a:ext cx="4139952" cy="3104964"/>
          </a:xfrm>
          <a:prstGeom prst="rect">
            <a:avLst/>
          </a:prstGeom>
        </p:spPr>
      </p:pic>
      <p:pic>
        <p:nvPicPr>
          <p:cNvPr id="5" name="Obrázek 4" descr="IMG_20181213_0920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3284984"/>
            <a:ext cx="2571750" cy="3429000"/>
          </a:xfrm>
          <a:prstGeom prst="rect">
            <a:avLst/>
          </a:prstGeom>
        </p:spPr>
      </p:pic>
      <p:pic>
        <p:nvPicPr>
          <p:cNvPr id="6" name="Obrázek 5" descr="IMG_20190328_09112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8184" y="3284984"/>
            <a:ext cx="2571750" cy="3429000"/>
          </a:xfrm>
          <a:prstGeom prst="rect">
            <a:avLst/>
          </a:prstGeom>
        </p:spPr>
      </p:pic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22</a:t>
            </a:fld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3275856" y="3717032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Nadaní a nadání </a:t>
            </a:r>
            <a:r>
              <a:rPr lang="cs-CZ" dirty="0" smtClean="0">
                <a:sym typeface="Wingdings" pitchFamily="2" charset="2"/>
              </a:rPr>
              <a:t></a:t>
            </a:r>
            <a:endParaRPr lang="cs-CZ" dirty="0"/>
          </a:p>
        </p:txBody>
      </p:sp>
      <p:cxnSp>
        <p:nvCxnSpPr>
          <p:cNvPr id="10" name="Přímá spojovací šipka 9"/>
          <p:cNvCxnSpPr/>
          <p:nvPr/>
        </p:nvCxnSpPr>
        <p:spPr>
          <a:xfrm flipH="1">
            <a:off x="2987824" y="3789040"/>
            <a:ext cx="28803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ovací šipka 13"/>
          <p:cNvCxnSpPr/>
          <p:nvPr/>
        </p:nvCxnSpPr>
        <p:spPr>
          <a:xfrm>
            <a:off x="5436096" y="3933056"/>
            <a:ext cx="936104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IMG_20181217_1107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3789040"/>
            <a:ext cx="3875856" cy="2906892"/>
          </a:xfrm>
          <a:prstGeom prst="rect">
            <a:avLst/>
          </a:prstGeom>
        </p:spPr>
      </p:pic>
      <p:pic>
        <p:nvPicPr>
          <p:cNvPr id="3" name="Obrázek 2" descr="IMG_20190311_1414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501008"/>
            <a:ext cx="4307904" cy="3230928"/>
          </a:xfrm>
          <a:prstGeom prst="rect">
            <a:avLst/>
          </a:prstGeom>
        </p:spPr>
      </p:pic>
      <p:pic>
        <p:nvPicPr>
          <p:cNvPr id="4" name="Obrázek 3" descr="IMG_20190311_1434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0"/>
            <a:ext cx="3947864" cy="2960898"/>
          </a:xfrm>
          <a:prstGeom prst="rect">
            <a:avLst/>
          </a:prstGeom>
        </p:spPr>
      </p:pic>
      <p:pic>
        <p:nvPicPr>
          <p:cNvPr id="5" name="Obrázek 4" descr="IMG_20190326_11235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0"/>
            <a:ext cx="3960440" cy="2970330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23</a:t>
            </a:fld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539552" y="3068961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Nácvik sluchové percepce                           Metodické schůzky pedagogů a             </a:t>
            </a:r>
          </a:p>
          <a:p>
            <a:r>
              <a:rPr lang="cs-CZ" dirty="0" smtClean="0"/>
              <a:t>                                                                     asistentů pedagoga</a:t>
            </a:r>
            <a:endParaRPr lang="cs-CZ" dirty="0"/>
          </a:p>
        </p:txBody>
      </p:sp>
      <p:cxnSp>
        <p:nvCxnSpPr>
          <p:cNvPr id="12" name="Přímá spojovací šipka 11"/>
          <p:cNvCxnSpPr/>
          <p:nvPr/>
        </p:nvCxnSpPr>
        <p:spPr>
          <a:xfrm flipV="1">
            <a:off x="683568" y="2492896"/>
            <a:ext cx="144016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ravoúhlá spojovací čára 16"/>
          <p:cNvCxnSpPr/>
          <p:nvPr/>
        </p:nvCxnSpPr>
        <p:spPr>
          <a:xfrm flipV="1">
            <a:off x="4932040" y="2348880"/>
            <a:ext cx="1440160" cy="86409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IMG_20190329_1025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908720"/>
            <a:ext cx="2963256" cy="3951008"/>
          </a:xfrm>
          <a:prstGeom prst="rect">
            <a:avLst/>
          </a:prstGeom>
        </p:spPr>
      </p:pic>
      <p:pic>
        <p:nvPicPr>
          <p:cNvPr id="4" name="Obrázek 3" descr="IMG_20190329_1025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908720"/>
            <a:ext cx="2963256" cy="3951008"/>
          </a:xfrm>
          <a:prstGeom prst="rect">
            <a:avLst/>
          </a:prstGeom>
        </p:spPr>
      </p:pic>
      <p:pic>
        <p:nvPicPr>
          <p:cNvPr id="5" name="Obrázek 4" descr="IMG_20190513_0858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908720"/>
            <a:ext cx="2963256" cy="3951008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24</a:t>
            </a:fld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07504" y="5733256"/>
            <a:ext cx="12117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Žáci prvních a druhých tříd – </a:t>
            </a:r>
            <a:r>
              <a:rPr lang="cs-CZ" dirty="0" err="1" smtClean="0"/>
              <a:t>pexetrio</a:t>
            </a:r>
            <a:r>
              <a:rPr lang="cs-CZ" dirty="0" smtClean="0"/>
              <a:t>, </a:t>
            </a:r>
          </a:p>
          <a:p>
            <a:r>
              <a:rPr lang="cs-CZ" dirty="0" smtClean="0"/>
              <a:t>uvolňovací cviky na míči před rozvojem </a:t>
            </a:r>
            <a:r>
              <a:rPr lang="cs-CZ" dirty="0" err="1" smtClean="0"/>
              <a:t>grafomotoriky</a:t>
            </a:r>
            <a:endParaRPr lang="cs-CZ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IMG_20190328_0908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5586096" cy="4189572"/>
          </a:xfrm>
          <a:prstGeom prst="rect">
            <a:avLst/>
          </a:prstGeom>
        </p:spPr>
      </p:pic>
      <p:pic>
        <p:nvPicPr>
          <p:cNvPr id="4" name="Obrázek 3" descr="IMG_20180503_0828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212976"/>
            <a:ext cx="3888432" cy="2916324"/>
          </a:xfrm>
          <a:prstGeom prst="rect">
            <a:avLst/>
          </a:prstGeom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25</a:t>
            </a:fld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251520" y="4869160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Karty </a:t>
            </a:r>
            <a:r>
              <a:rPr lang="cs-CZ" dirty="0" err="1" smtClean="0"/>
              <a:t>Imaglee</a:t>
            </a:r>
            <a:r>
              <a:rPr lang="cs-CZ" dirty="0" smtClean="0"/>
              <a:t> – péče o žáky s nadáním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5076056" y="6453336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 smtClean="0"/>
              <a:t>Grafomotorika</a:t>
            </a:r>
            <a:r>
              <a:rPr lang="cs-CZ" dirty="0" smtClean="0"/>
              <a:t> žáčků 1. třídy</a:t>
            </a:r>
            <a:endParaRPr lang="cs-CZ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IMG_20180503_083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4603931" cy="3452948"/>
          </a:xfrm>
          <a:prstGeom prst="rect">
            <a:avLst/>
          </a:prstGeom>
        </p:spPr>
      </p:pic>
      <p:pic>
        <p:nvPicPr>
          <p:cNvPr id="3" name="Obrázek 2" descr="IMG_20181213_0920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068960"/>
            <a:ext cx="2589711" cy="3452948"/>
          </a:xfrm>
          <a:prstGeom prst="rect">
            <a:avLst/>
          </a:prstGeom>
        </p:spPr>
      </p:pic>
      <p:pic>
        <p:nvPicPr>
          <p:cNvPr id="4" name="Obrázek 3" descr="IMG_20190329_1025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0"/>
            <a:ext cx="2589711" cy="3452948"/>
          </a:xfrm>
          <a:prstGeom prst="rect">
            <a:avLst/>
          </a:prstGeom>
        </p:spPr>
      </p:pic>
      <p:pic>
        <p:nvPicPr>
          <p:cNvPr id="7" name="Obrázek 6" descr="PV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3608" y="3861048"/>
            <a:ext cx="2370739" cy="2376265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26</a:t>
            </a:fld>
            <a:endParaRPr lang="cs-CZ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Náměty pro další diskusi: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cs-CZ" sz="5200" dirty="0" smtClean="0"/>
              <a:t>Řídíme se mottem:</a:t>
            </a:r>
          </a:p>
          <a:p>
            <a:pPr algn="r">
              <a:buNone/>
            </a:pPr>
            <a:r>
              <a:rPr lang="cs-CZ" sz="6600" b="1" i="1" dirty="0" smtClean="0"/>
              <a:t>„Kdo chce, hledá způsoby, kdo nechce, hledá důvody.“</a:t>
            </a:r>
          </a:p>
          <a:p>
            <a:pPr algn="r">
              <a:buNone/>
            </a:pPr>
            <a:r>
              <a:rPr lang="cs-CZ" sz="4300" dirty="0" smtClean="0"/>
              <a:t>Děkujeme za pozornost</a:t>
            </a:r>
            <a:endParaRPr lang="cs-CZ" sz="43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27</a:t>
            </a:fld>
            <a:endParaRPr lang="cs-CZ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Zřízení školního poradenského pracoviště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600" dirty="0" smtClean="0"/>
              <a:t>Pracovníci úplného školního poradenského pracoviště jsou nápomocni kolegům v orientaci v dané problematice napříč vzdělávacím spektrem, vedou k podpoře nadání a také možnostem v oblasti vyhledávání žáků nadaných a mimořádně nadaných. </a:t>
            </a:r>
          </a:p>
          <a:p>
            <a:r>
              <a:rPr lang="cs-CZ" sz="2600" smtClean="0"/>
              <a:t>ŠPP </a:t>
            </a:r>
            <a:r>
              <a:rPr lang="cs-CZ" sz="2600" dirty="0" smtClean="0"/>
              <a:t>napomáhá skutečnému inkluzívnímu vzdělávání podporou nadání v diferenciaci výuky a vytváření prostor pro vzájemnou komunikaci napříč spektrem. </a:t>
            </a:r>
          </a:p>
          <a:p>
            <a:pPr algn="just">
              <a:buNone/>
            </a:pPr>
            <a:endParaRPr lang="cs-CZ" dirty="0" smtClean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Školní poradenské pracoviště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ŠPP přispívá k propagaci školy, jejích výsledků a podporuje odbornost a kvalitní přístup k žákům, rodičům i pedagogickým pracovníkům. </a:t>
            </a:r>
          </a:p>
          <a:p>
            <a:r>
              <a:rPr lang="cs-CZ" dirty="0" smtClean="0"/>
              <a:t>Garantuje zvýšení intenzity spolupráce mezi jednotlivými zainteresovanými subjekty, cíleně podporuje potřeby aktérů bez nutnosti doporučení PO z ŠPZ.  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Varianty školního poradenského pracoviště: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cs-CZ" b="1" dirty="0" smtClean="0"/>
              <a:t>Základní </a:t>
            </a:r>
          </a:p>
          <a:p>
            <a:pPr>
              <a:buFontTx/>
              <a:buChar char="-"/>
            </a:pPr>
            <a:r>
              <a:rPr lang="cs-CZ" dirty="0" smtClean="0"/>
              <a:t>Výchovný poradce</a:t>
            </a:r>
          </a:p>
          <a:p>
            <a:pPr>
              <a:buFontTx/>
              <a:buChar char="-"/>
            </a:pPr>
            <a:r>
              <a:rPr lang="cs-CZ" dirty="0" smtClean="0"/>
              <a:t>Školní metodik prevence</a:t>
            </a:r>
          </a:p>
          <a:p>
            <a:pPr>
              <a:buFontTx/>
              <a:buChar char="-"/>
            </a:pPr>
            <a:endParaRPr lang="cs-CZ" dirty="0" smtClean="0"/>
          </a:p>
          <a:p>
            <a:pPr>
              <a:buNone/>
            </a:pPr>
            <a:endParaRPr lang="cs-CZ" i="1" dirty="0" smtClean="0"/>
          </a:p>
          <a:p>
            <a:pPr>
              <a:buNone/>
            </a:pPr>
            <a:r>
              <a:rPr lang="cs-CZ" sz="2200" i="1" dirty="0" smtClean="0"/>
              <a:t>ZŠ Kynšperk nad Ohří má VP </a:t>
            </a:r>
          </a:p>
          <a:p>
            <a:pPr>
              <a:buNone/>
            </a:pPr>
            <a:r>
              <a:rPr lang="cs-CZ" sz="2200" i="1" dirty="0" smtClean="0"/>
              <a:t>pro I. stupeň a VP pro II. stupeň.</a:t>
            </a:r>
          </a:p>
          <a:p>
            <a:pPr>
              <a:buNone/>
            </a:pPr>
            <a:endParaRPr lang="cs-CZ" sz="2200" i="1" dirty="0" smtClean="0"/>
          </a:p>
          <a:p>
            <a:pPr>
              <a:buNone/>
            </a:pPr>
            <a:r>
              <a:rPr lang="cs-CZ" sz="2200" i="1" dirty="0" smtClean="0"/>
              <a:t>Jejich kompetence jsou jasně</a:t>
            </a:r>
          </a:p>
          <a:p>
            <a:pPr>
              <a:buNone/>
            </a:pPr>
            <a:r>
              <a:rPr lang="cs-CZ" sz="2200" i="1" dirty="0" smtClean="0"/>
              <a:t>rozdělené.</a:t>
            </a:r>
            <a:endParaRPr lang="cs-CZ" sz="2200" i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cs-CZ" b="1" dirty="0" smtClean="0">
                <a:solidFill>
                  <a:srgbClr val="0070C0"/>
                </a:solidFill>
              </a:rPr>
              <a:t>Rozšířené </a:t>
            </a:r>
          </a:p>
          <a:p>
            <a:pPr>
              <a:buFontTx/>
              <a:buChar char="-"/>
            </a:pPr>
            <a:r>
              <a:rPr lang="cs-CZ" dirty="0" smtClean="0">
                <a:solidFill>
                  <a:srgbClr val="0070C0"/>
                </a:solidFill>
              </a:rPr>
              <a:t>Výchovný poradce</a:t>
            </a:r>
          </a:p>
          <a:p>
            <a:pPr>
              <a:buFontTx/>
              <a:buChar char="-"/>
            </a:pPr>
            <a:r>
              <a:rPr lang="cs-CZ" dirty="0" smtClean="0">
                <a:solidFill>
                  <a:srgbClr val="0070C0"/>
                </a:solidFill>
              </a:rPr>
              <a:t>Školní metodik prevence</a:t>
            </a:r>
          </a:p>
          <a:p>
            <a:pPr>
              <a:buFontTx/>
              <a:buChar char="-"/>
            </a:pPr>
            <a:r>
              <a:rPr lang="cs-CZ" dirty="0" smtClean="0">
                <a:solidFill>
                  <a:srgbClr val="0070C0"/>
                </a:solidFill>
              </a:rPr>
              <a:t>Školní psycholog</a:t>
            </a:r>
          </a:p>
          <a:p>
            <a:pPr>
              <a:buFontTx/>
              <a:buChar char="-"/>
            </a:pPr>
            <a:r>
              <a:rPr lang="cs-CZ" dirty="0" smtClean="0">
                <a:solidFill>
                  <a:srgbClr val="0070C0"/>
                </a:solidFill>
              </a:rPr>
              <a:t>Školní speciální pedagog</a:t>
            </a:r>
          </a:p>
          <a:p>
            <a:pPr>
              <a:buNone/>
            </a:pPr>
            <a:endParaRPr lang="cs-CZ" sz="22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cs-CZ" sz="22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cs-CZ" sz="2200" b="1" i="1" dirty="0" smtClean="0">
                <a:solidFill>
                  <a:srgbClr val="0070C0"/>
                </a:solidFill>
              </a:rPr>
              <a:t>Na ZŠ Kynšperk nad Ohří jsou </a:t>
            </a:r>
          </a:p>
          <a:p>
            <a:pPr>
              <a:buNone/>
            </a:pPr>
            <a:r>
              <a:rPr lang="cs-CZ" sz="2200" b="1" i="1" dirty="0" smtClean="0">
                <a:solidFill>
                  <a:srgbClr val="0070C0"/>
                </a:solidFill>
              </a:rPr>
              <a:t>obsazeny všechny pozice</a:t>
            </a:r>
            <a:r>
              <a:rPr lang="cs-CZ" sz="2200" i="1" dirty="0" smtClean="0">
                <a:solidFill>
                  <a:srgbClr val="0070C0"/>
                </a:solidFill>
              </a:rPr>
              <a:t>.</a:t>
            </a:r>
            <a:endParaRPr lang="cs-CZ" sz="2200" i="1" dirty="0">
              <a:solidFill>
                <a:srgbClr val="0070C0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5</a:t>
            </a:fld>
            <a:endParaRPr lang="cs-CZ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Financování: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Historie a současnost:</a:t>
            </a:r>
          </a:p>
          <a:p>
            <a:pPr>
              <a:buFontTx/>
              <a:buChar char="-"/>
            </a:pPr>
            <a:r>
              <a:rPr lang="cs-CZ" dirty="0" smtClean="0"/>
              <a:t>IPPP Praha – projekt VIP Kariéra – pouze vybrané školy</a:t>
            </a:r>
          </a:p>
          <a:p>
            <a:pPr>
              <a:buFontTx/>
              <a:buChar char="-"/>
            </a:pPr>
            <a:r>
              <a:rPr lang="cs-CZ" dirty="0" smtClean="0"/>
              <a:t>EU – šablony </a:t>
            </a:r>
          </a:p>
          <a:p>
            <a:pPr>
              <a:buFontTx/>
              <a:buChar char="-"/>
            </a:pPr>
            <a:r>
              <a:rPr lang="cs-CZ" dirty="0" smtClean="0"/>
              <a:t>Zřizovatel </a:t>
            </a:r>
          </a:p>
          <a:p>
            <a:pPr>
              <a:buFontTx/>
              <a:buChar char="-"/>
            </a:pPr>
            <a:r>
              <a:rPr lang="cs-CZ" dirty="0" smtClean="0"/>
              <a:t>Vlastní zdroje školy</a:t>
            </a:r>
          </a:p>
          <a:p>
            <a:pPr>
              <a:buFontTx/>
              <a:buChar char="-"/>
            </a:pPr>
            <a:r>
              <a:rPr lang="cs-CZ" dirty="0" smtClean="0"/>
              <a:t>PO žáků – má své podmínky</a:t>
            </a:r>
          </a:p>
          <a:p>
            <a:pPr>
              <a:buFontTx/>
              <a:buChar char="-"/>
            </a:pPr>
            <a:endParaRPr lang="cs-CZ" dirty="0" smtClean="0"/>
          </a:p>
          <a:p>
            <a:pPr>
              <a:buFontTx/>
              <a:buChar char="-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6</a:t>
            </a:fld>
            <a:endParaRPr lang="cs-CZ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Výchovný poradce a školní metodik prevence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Výchovný poradce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cs-CZ" dirty="0" smtClean="0"/>
              <a:t>Školní metodik prevence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Podmínka rozšířeného vzdělání – upravuje vyhláška č. 317/2005 Sb., o </a:t>
            </a:r>
            <a:r>
              <a:rPr lang="cs-CZ" dirty="0" smtClean="0"/>
              <a:t>dalším </a:t>
            </a:r>
            <a:r>
              <a:rPr lang="cs-CZ" dirty="0" smtClean="0"/>
              <a:t>vzdělávání pedagogických pracovníků …….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lvl="6"/>
            <a:endParaRPr lang="cs-CZ" dirty="0" smtClean="0"/>
          </a:p>
          <a:p>
            <a:endParaRPr lang="cs-CZ" dirty="0" smtClean="0">
              <a:solidFill>
                <a:srgbClr val="0070C0"/>
              </a:solidFill>
            </a:endParaRPr>
          </a:p>
          <a:p>
            <a:r>
              <a:rPr lang="cs-CZ" dirty="0" smtClean="0">
                <a:solidFill>
                  <a:srgbClr val="0070C0"/>
                </a:solidFill>
              </a:rPr>
              <a:t>Podmínka rozšířeného vzdělání – upravuje vyhláška č. 317/2005 Sb., o </a:t>
            </a:r>
            <a:r>
              <a:rPr lang="cs-CZ" dirty="0" smtClean="0">
                <a:solidFill>
                  <a:srgbClr val="0070C0"/>
                </a:solidFill>
              </a:rPr>
              <a:t>dalším </a:t>
            </a:r>
            <a:r>
              <a:rPr lang="cs-CZ" dirty="0" smtClean="0">
                <a:solidFill>
                  <a:srgbClr val="0070C0"/>
                </a:solidFill>
              </a:rPr>
              <a:t>vzdělávání pedagogických pracovníků …….</a:t>
            </a:r>
          </a:p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Školní psycholog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Magisterský program psychologie – zákon </a:t>
            </a:r>
          </a:p>
          <a:p>
            <a:pPr>
              <a:buNone/>
            </a:pPr>
            <a:r>
              <a:rPr lang="cs-CZ" dirty="0" smtClean="0"/>
              <a:t>   č. 563/2004 Sb., o pedagogických pracovnících a o změně některých zákonů.</a:t>
            </a:r>
          </a:p>
          <a:p>
            <a:r>
              <a:rPr lang="cs-CZ" dirty="0" smtClean="0"/>
              <a:t>Standardní činnosti školního psychologa upravuje příloha č. 3 k vyhlášce č. 72/2005 Sb.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8</a:t>
            </a:fld>
            <a:endParaRPr lang="cs-CZ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Náplň práce ŠP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/>
              <a:t>Diagnostika, depistáž,</a:t>
            </a:r>
          </a:p>
          <a:p>
            <a:r>
              <a:rPr lang="cs-CZ" dirty="0" smtClean="0"/>
              <a:t>spolupráce při zápisu do 1. ročníku základního vzdělávání,</a:t>
            </a:r>
          </a:p>
          <a:p>
            <a:r>
              <a:rPr lang="cs-CZ" dirty="0" smtClean="0"/>
              <a:t>depistáž specifických poruch učení,</a:t>
            </a:r>
          </a:p>
          <a:p>
            <a:r>
              <a:rPr lang="cs-CZ" dirty="0" smtClean="0"/>
              <a:t>diagnostika při výukových a výchovných problémech žáků,</a:t>
            </a:r>
          </a:p>
          <a:p>
            <a:r>
              <a:rPr lang="cs-CZ" dirty="0" smtClean="0"/>
              <a:t>depistáž a diagnostika nadaných dětí,</a:t>
            </a:r>
          </a:p>
          <a:p>
            <a:r>
              <a:rPr lang="cs-CZ" dirty="0" smtClean="0"/>
              <a:t>zjišťování sociálního klimatu ve třídě,</a:t>
            </a:r>
          </a:p>
          <a:p>
            <a:r>
              <a:rPr lang="cs-CZ" dirty="0" err="1" smtClean="0"/>
              <a:t>screening</a:t>
            </a:r>
            <a:r>
              <a:rPr lang="cs-CZ" dirty="0" smtClean="0"/>
              <a:t>, ankety, dotazníky ve škole,</a:t>
            </a:r>
          </a:p>
          <a:p>
            <a:r>
              <a:rPr lang="cs-CZ" dirty="0" smtClean="0"/>
              <a:t>depistáž žáků se sociálním znevýhodněním,</a:t>
            </a:r>
          </a:p>
          <a:p>
            <a:r>
              <a:rPr lang="cs-CZ" dirty="0" smtClean="0"/>
              <a:t>konzultační, poradenské a intervenční práce,  </a:t>
            </a:r>
          </a:p>
          <a:p>
            <a:r>
              <a:rPr lang="cs-CZ" dirty="0" smtClean="0"/>
              <a:t>péče o žáky s PO,</a:t>
            </a:r>
          </a:p>
          <a:p>
            <a:r>
              <a:rPr lang="cs-CZ" dirty="0" smtClean="0"/>
              <a:t>individuální případová práce se žáky v osobních problémech (konzultace, vedení),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FC335-97E9-457D-B55A-701CD6EA8B05}" type="slidenum">
              <a:rPr lang="cs-CZ" smtClean="0"/>
              <a:pPr/>
              <a:t>9</a:t>
            </a:fld>
            <a:endParaRPr lang="cs-CZ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317</TotalTime>
  <Words>937</Words>
  <Application>Microsoft Office PowerPoint</Application>
  <PresentationFormat>Předvádění na obrazovce (4:3)</PresentationFormat>
  <Paragraphs>191</Paragraphs>
  <Slides>27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27</vt:i4>
      </vt:variant>
    </vt:vector>
  </HeadingPairs>
  <TitlesOfParts>
    <vt:vector size="33" baseType="lpstr">
      <vt:lpstr>Calibri</vt:lpstr>
      <vt:lpstr>Franklin Gothic Book</vt:lpstr>
      <vt:lpstr>Franklin Gothic Medium</vt:lpstr>
      <vt:lpstr>Wingdings</vt:lpstr>
      <vt:lpstr>Wingdings 2</vt:lpstr>
      <vt:lpstr>Cesta</vt:lpstr>
      <vt:lpstr>Školní poradenské pracoviště      5. 6. 2019 Cheb</vt:lpstr>
      <vt:lpstr>Zřízení školního poradenského pracoviště</vt:lpstr>
      <vt:lpstr>Zřízení školního poradenského pracoviště</vt:lpstr>
      <vt:lpstr>Školní poradenské pracoviště</vt:lpstr>
      <vt:lpstr>Varianty školního poradenského pracoviště:</vt:lpstr>
      <vt:lpstr>Financování:</vt:lpstr>
      <vt:lpstr>Výchovný poradce a školní metodik prevence</vt:lpstr>
      <vt:lpstr>Školní psycholog</vt:lpstr>
      <vt:lpstr>Náplň práce ŠP</vt:lpstr>
      <vt:lpstr>Náplň práce ŠP</vt:lpstr>
      <vt:lpstr>Školní speciální pedagog</vt:lpstr>
      <vt:lpstr>Náplň práce ŠSP</vt:lpstr>
      <vt:lpstr>Náplň práce ŠSP</vt:lpstr>
      <vt:lpstr>Poradenské služby Ve škole:</vt:lpstr>
      <vt:lpstr>Oblast nadání</vt:lpstr>
      <vt:lpstr>Žáci se svp</vt:lpstr>
      <vt:lpstr>Pomůcky a pracovní materiály:</vt:lpstr>
      <vt:lpstr>Srpen 2017 dosud …..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Náměty pro další diskusi: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Školní poradenské pracoviště</dc:title>
  <dc:creator>spieglova</dc:creator>
  <cp:lastModifiedBy>Škutová Jana</cp:lastModifiedBy>
  <cp:revision>35</cp:revision>
  <dcterms:created xsi:type="dcterms:W3CDTF">2019-04-09T11:56:08Z</dcterms:created>
  <dcterms:modified xsi:type="dcterms:W3CDTF">2019-06-04T09:38:19Z</dcterms:modified>
</cp:coreProperties>
</file>